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8"/>
  </p:notesMasterIdLst>
  <p:sldIdLst>
    <p:sldId id="256" r:id="rId5"/>
    <p:sldId id="421" r:id="rId6"/>
    <p:sldId id="286" r:id="rId7"/>
    <p:sldId id="320" r:id="rId8"/>
    <p:sldId id="385" r:id="rId9"/>
    <p:sldId id="383" r:id="rId10"/>
    <p:sldId id="384" r:id="rId11"/>
    <p:sldId id="363" r:id="rId12"/>
    <p:sldId id="358" r:id="rId13"/>
    <p:sldId id="359" r:id="rId14"/>
    <p:sldId id="392" r:id="rId15"/>
    <p:sldId id="360" r:id="rId16"/>
    <p:sldId id="361" r:id="rId17"/>
    <p:sldId id="362" r:id="rId18"/>
    <p:sldId id="401" r:id="rId19"/>
    <p:sldId id="311" r:id="rId20"/>
    <p:sldId id="321" r:id="rId21"/>
    <p:sldId id="323" r:id="rId22"/>
    <p:sldId id="271" r:id="rId23"/>
    <p:sldId id="258" r:id="rId24"/>
    <p:sldId id="314" r:id="rId25"/>
    <p:sldId id="315" r:id="rId26"/>
    <p:sldId id="317" r:id="rId27"/>
    <p:sldId id="318" r:id="rId28"/>
    <p:sldId id="374" r:id="rId29"/>
    <p:sldId id="319" r:id="rId30"/>
    <p:sldId id="322" r:id="rId31"/>
    <p:sldId id="272" r:id="rId32"/>
    <p:sldId id="386" r:id="rId33"/>
    <p:sldId id="260" r:id="rId34"/>
    <p:sldId id="324" r:id="rId35"/>
    <p:sldId id="325" r:id="rId36"/>
    <p:sldId id="326" r:id="rId37"/>
    <p:sldId id="327" r:id="rId38"/>
    <p:sldId id="328" r:id="rId39"/>
    <p:sldId id="329" r:id="rId40"/>
    <p:sldId id="330" r:id="rId41"/>
    <p:sldId id="334" r:id="rId42"/>
    <p:sldId id="335" r:id="rId43"/>
    <p:sldId id="331" r:id="rId44"/>
    <p:sldId id="332" r:id="rId45"/>
    <p:sldId id="333" r:id="rId46"/>
    <p:sldId id="336" r:id="rId47"/>
    <p:sldId id="337" r:id="rId48"/>
    <p:sldId id="338" r:id="rId49"/>
    <p:sldId id="301" r:id="rId50"/>
    <p:sldId id="263" r:id="rId51"/>
    <p:sldId id="270" r:id="rId52"/>
    <p:sldId id="262" r:id="rId53"/>
    <p:sldId id="418" r:id="rId54"/>
    <p:sldId id="312" r:id="rId55"/>
    <p:sldId id="343" r:id="rId56"/>
    <p:sldId id="365" r:id="rId57"/>
    <p:sldId id="344" r:id="rId58"/>
    <p:sldId id="342" r:id="rId59"/>
    <p:sldId id="281" r:id="rId60"/>
    <p:sldId id="280" r:id="rId61"/>
    <p:sldId id="276" r:id="rId62"/>
    <p:sldId id="266" r:id="rId63"/>
    <p:sldId id="422" r:id="rId64"/>
    <p:sldId id="267" r:id="rId65"/>
    <p:sldId id="404" r:id="rId66"/>
    <p:sldId id="429" r:id="rId67"/>
    <p:sldId id="279" r:id="rId68"/>
    <p:sldId id="352" r:id="rId69"/>
    <p:sldId id="287" r:id="rId70"/>
    <p:sldId id="394" r:id="rId71"/>
    <p:sldId id="395" r:id="rId72"/>
    <p:sldId id="396" r:id="rId73"/>
    <p:sldId id="379" r:id="rId74"/>
    <p:sldId id="380" r:id="rId75"/>
    <p:sldId id="413" r:id="rId76"/>
    <p:sldId id="414" r:id="rId77"/>
    <p:sldId id="419" r:id="rId78"/>
    <p:sldId id="420" r:id="rId79"/>
    <p:sldId id="411" r:id="rId80"/>
    <p:sldId id="376" r:id="rId81"/>
    <p:sldId id="405" r:id="rId82"/>
    <p:sldId id="377" r:id="rId83"/>
    <p:sldId id="372" r:id="rId84"/>
    <p:sldId id="351" r:id="rId85"/>
    <p:sldId id="426" r:id="rId86"/>
    <p:sldId id="423" r:id="rId87"/>
    <p:sldId id="424" r:id="rId88"/>
    <p:sldId id="427" r:id="rId89"/>
    <p:sldId id="428" r:id="rId90"/>
    <p:sldId id="389" r:id="rId91"/>
    <p:sldId id="366" r:id="rId92"/>
    <p:sldId id="402" r:id="rId93"/>
    <p:sldId id="391" r:id="rId94"/>
    <p:sldId id="308" r:id="rId95"/>
    <p:sldId id="293" r:id="rId96"/>
    <p:sldId id="305"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 Id="rId4" Type="http://schemas.openxmlformats.org/officeDocument/2006/relationships/image" Target="../media/image6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 Id="rId4" Type="http://schemas.openxmlformats.org/officeDocument/2006/relationships/image" Target="../media/image62.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22-Jan-21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10</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22-Jan-21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22-Jan-21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22-Jan-21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22-Jan-21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22-Jan-21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22-Jan-21</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22-Jan-21</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22-Jan-21</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22-Jan-21</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22-Jan-21</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22-Jan-21</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22-Jan-21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6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7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a:t>
            </a:r>
            <a:r>
              <a:rPr lang="en-US" dirty="0" smtClean="0">
                <a:latin typeface="Times New Roman" panose="02020603050405020304" pitchFamily="18" charset="0"/>
                <a:cs typeface="Times New Roman" panose="02020603050405020304" pitchFamily="18" charset="0"/>
              </a:rPr>
              <a:t>Sample Industrial </a:t>
            </a:r>
            <a:r>
              <a:rPr lang="en-US" dirty="0" smtClean="0">
                <a:latin typeface="Times New Roman" panose="02020603050405020304" pitchFamily="18" charset="0"/>
                <a:cs typeface="Times New Roman" panose="02020603050405020304" pitchFamily="18" charset="0"/>
              </a:rPr>
              <a:t>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11</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endParaRPr lang="en-US" dirty="0"/>
          </a:p>
        </p:txBody>
      </p:sp>
      <p:sp>
        <p:nvSpPr>
          <p:cNvPr id="3" name="Content Placeholder 2"/>
          <p:cNvSpPr>
            <a:spLocks noGrp="1"/>
          </p:cNvSpPr>
          <p:nvPr>
            <p:ph idx="1"/>
          </p:nvPr>
        </p:nvSpPr>
        <p:spPr>
          <a:xfrm>
            <a:off x="838200" y="1825624"/>
            <a:ext cx="10515600" cy="4530725"/>
          </a:xfrm>
        </p:spPr>
        <p:txBody>
          <a:bodyPr>
            <a:normAutofit/>
          </a:bodyPr>
          <a:lstStyle/>
          <a:p>
            <a:r>
              <a:rPr lang="en-US" dirty="0" smtClean="0">
                <a:latin typeface="Times New Roman" pitchFamily="18" charset="0"/>
                <a:cs typeface="Times New Roman" pitchFamily="18" charset="0"/>
              </a:rPr>
              <a:t>Model and Simulate </a:t>
            </a:r>
            <a:r>
              <a:rPr lang="en-US" dirty="0" smtClean="0">
                <a:latin typeface="Times New Roman" pitchFamily="18" charset="0"/>
                <a:cs typeface="Times New Roman" pitchFamily="18" charset="0"/>
              </a:rPr>
              <a:t>dispersive, </a:t>
            </a:r>
            <a:r>
              <a:rPr lang="en-US" dirty="0" err="1" smtClean="0">
                <a:latin typeface="Times New Roman" pitchFamily="18" charset="0"/>
                <a:cs typeface="Times New Roman" pitchFamily="18" charset="0"/>
              </a:rPr>
              <a:t>lossy</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and gyromagnetic Ferrites.</a:t>
            </a:r>
          </a:p>
          <a:p>
            <a:r>
              <a:rPr lang="en-US" dirty="0" smtClean="0">
                <a:latin typeface="Times New Roman" pitchFamily="18" charset="0"/>
                <a:cs typeface="Times New Roman" pitchFamily="18" charset="0"/>
              </a:rPr>
              <a:t>Analyze the relation between Magnetomotive force and the flow of Magnetic Flux </a:t>
            </a:r>
            <a:r>
              <a:rPr lang="en-US" dirty="0" smtClean="0">
                <a:latin typeface="Times New Roman" pitchFamily="18" charset="0"/>
                <a:cs typeface="Times New Roman" pitchFamily="18" charset="0"/>
              </a:rPr>
              <a:t>for Magnetic </a:t>
            </a:r>
            <a:r>
              <a:rPr lang="en-US" dirty="0" smtClean="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Lines.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Study the causes and effects of signal </a:t>
            </a:r>
            <a:r>
              <a:rPr lang="en-US" dirty="0">
                <a:latin typeface="Times New Roman" pitchFamily="18" charset="0"/>
                <a:cs typeface="Times New Roman" pitchFamily="18" charset="0"/>
              </a:rPr>
              <a:t>delay, distortion and </a:t>
            </a:r>
            <a:r>
              <a:rPr lang="en-US" dirty="0" smtClean="0">
                <a:latin typeface="Times New Roman" pitchFamily="18" charset="0"/>
                <a:cs typeface="Times New Roman" pitchFamily="18" charset="0"/>
              </a:rPr>
              <a:t>attenuation in Magnetic Transmission Lines.</a:t>
            </a:r>
          </a:p>
          <a:p>
            <a:r>
              <a:rPr lang="en-US" dirty="0" smtClean="0">
                <a:latin typeface="Times New Roman" pitchFamily="18" charset="0"/>
                <a:cs typeface="Times New Roman" pitchFamily="18" charset="0"/>
              </a:rPr>
              <a:t>Investigate the effects of frequency </a:t>
            </a:r>
            <a:r>
              <a:rPr lang="en-US" dirty="0">
                <a:latin typeface="Times New Roman" pitchFamily="18" charset="0"/>
                <a:cs typeface="Times New Roman" pitchFamily="18" charset="0"/>
              </a:rPr>
              <a:t>dependent </a:t>
            </a:r>
            <a:r>
              <a:rPr lang="en-US" dirty="0" smtClean="0">
                <a:latin typeface="Times New Roman" pitchFamily="18" charset="0"/>
                <a:cs typeface="Times New Roman" pitchFamily="18" charset="0"/>
              </a:rPr>
              <a:t>conductivity and permeability on Flux Leakage, Eddy current losses and Core losses. </a:t>
            </a:r>
            <a:endParaRPr lang="en-US" dirty="0" smtClean="0"/>
          </a:p>
          <a:p>
            <a:r>
              <a:rPr lang="en-US" dirty="0" smtClean="0">
                <a:latin typeface="Times New Roman" panose="02020603050405020304" pitchFamily="18" charset="0"/>
                <a:cs typeface="Times New Roman" panose="02020603050405020304" pitchFamily="18" charset="0"/>
              </a:rPr>
              <a:t>Study the transient effects of microwave Frequency ferromagnetic resonance in saturated gyromagnetic Ferrites.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a:t>
            </a:fld>
            <a:endParaRPr lang="en-US"/>
          </a:p>
        </p:txBody>
      </p:sp>
    </p:spTree>
    <p:extLst>
      <p:ext uri="{BB962C8B-B14F-4D97-AF65-F5344CB8AC3E}">
        <p14:creationId xmlns:p14="http://schemas.microsoft.com/office/powerpoint/2010/main" val="3106811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26</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28</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29</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Presentation Outline</a:t>
            </a:r>
            <a:endParaRPr lang="en-US"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5"/>
                <a:ext cx="10803341" cy="4530726"/>
              </a:xfrm>
            </p:spPr>
            <p:txBody>
              <a:bodyPr>
                <a:noAutofit/>
              </a:bodyPr>
              <a:lstStyle/>
              <a:p>
                <a:pPr marL="0" lvl="0" indent="0">
                  <a:buNone/>
                </a:pPr>
                <a:r>
                  <a:rPr lang="en-US" sz="2400" dirty="0" smtClean="0">
                    <a:latin typeface="Times New Roman" pitchFamily="18" charset="0"/>
                    <a:cs typeface="Times New Roman" pitchFamily="18" charset="0"/>
                  </a:rPr>
                  <a:t>Study </a:t>
                </a:r>
                <a:r>
                  <a:rPr lang="en-US" sz="2400" dirty="0">
                    <a:latin typeface="Times New Roman" pitchFamily="18" charset="0"/>
                    <a:cs typeface="Times New Roman" pitchFamily="18" charset="0"/>
                  </a:rPr>
                  <a:t>equivalent magnetic circuits </a:t>
                </a:r>
                <a:r>
                  <a:rPr lang="en-US" sz="2400" dirty="0" smtClean="0">
                    <a:latin typeface="Times New Roman" pitchFamily="18" charset="0"/>
                    <a:cs typeface="Times New Roman" pitchFamily="18" charset="0"/>
                  </a:rPr>
                  <a:t>for ferromagnetic transmission lines using three models:</a:t>
                </a: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a:t>
                </a:r>
                <a:r>
                  <a:rPr lang="en-US" dirty="0" smtClean="0">
                    <a:latin typeface="Times New Roman" pitchFamily="18" charset="0"/>
                    <a:cs typeface="Times New Roman" pitchFamily="18" charset="0"/>
                  </a:rPr>
                  <a:t>10 </a:t>
                </a:r>
                <a:r>
                  <a:rPr lang="en-US" dirty="0" smtClean="0">
                    <a:latin typeface="Times New Roman" pitchFamily="18" charset="0"/>
                    <a:cs typeface="Times New Roman" pitchFamily="18" charset="0"/>
                  </a:rPr>
                  <a:t>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5"/>
                <a:ext cx="10803341" cy="4530726"/>
              </a:xfrm>
              <a:blipFill>
                <a:blip r:embed="rId2"/>
                <a:stretch>
                  <a:fillRect l="-846" t="-1882" r="-84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35</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27469" cy="4351338"/>
              </a:xfrm>
            </p:spPr>
            <p:txBody>
              <a:bodyPr>
                <a:normAutofit fontScale="70000" lnSpcReduction="20000"/>
              </a:bodyPr>
              <a:lstStyle/>
              <a:p>
                <a:pPr marL="0" indent="0">
                  <a:buNone/>
                </a:pPr>
                <a:r>
                  <a:rPr lang="en-US" dirty="0" smtClean="0">
                    <a:latin typeface="Times New Roman" panose="02020603050405020304" pitchFamily="18" charset="0"/>
                    <a:cs typeface="Times New Roman" panose="02020603050405020304" pitchFamily="18" charset="0"/>
                  </a:rPr>
                  <a:t>For magnetic and electric transmission lines of similar geometry, the per unit length inductance/ capacitance are related to each other.</a:t>
                </a:r>
              </a:p>
              <a:p>
                <a:pPr marL="0" indent="0">
                  <a:buNone/>
                </a:pPr>
                <a:r>
                  <a:rPr lang="en-US" dirty="0">
                    <a:latin typeface="Times New Roman" panose="02020603050405020304" pitchFamily="18" charset="0"/>
                    <a:cs typeface="Times New Roman" panose="02020603050405020304" pitchFamily="18" charset="0"/>
                  </a:rPr>
                  <a:t>For cylindrical </a:t>
                </a:r>
                <a:r>
                  <a:rPr lang="en-US" dirty="0" smtClean="0">
                    <a:latin typeface="Times New Roman" panose="02020603050405020304" pitchFamily="18" charset="0"/>
                    <a:cs typeface="Times New Roman" panose="02020603050405020304" pitchFamily="18" charset="0"/>
                  </a:rPr>
                  <a:t>wire,</a:t>
                </a: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Electric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r>
                                <a:rPr lang="en-US">
                                  <a:latin typeface="Cambria Math" panose="02040503050406030204" pitchFamily="18" charset="0"/>
                                </a:rPr>
                                <m:t>,</m:t>
                              </m:r>
                              <m:r>
                                <m:rPr>
                                  <m:sty m:val="p"/>
                                </m:rPr>
                                <a:rPr lang="en-US">
                                  <a:latin typeface="Cambria Math" panose="02040503050406030204" pitchFamily="18" charset="0"/>
                                </a:rPr>
                                <m:t>disp</m:t>
                              </m:r>
                            </m:sub>
                          </m:sSub>
                        </m:num>
                        <m:den>
                          <m:r>
                            <a:rPr lang="en-US">
                              <a:latin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πr</m:t>
                          </m:r>
                        </m:den>
                      </m:f>
                    </m:oMath>
                  </m:oMathPara>
                </a14:m>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Magnetic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
                            <m:rPr>
                              <m:sty m:val="p"/>
                            </m:rPr>
                            <a:rPr lang="en-US">
                              <a:latin typeface="Cambria Math" panose="02040503050406030204" pitchFamily="18" charset="0"/>
                            </a:rPr>
                            <m:t>r</m:t>
                          </m:r>
                        </m:den>
                      </m:f>
                    </m:oMath>
                  </m:oMathPara>
                </a14:m>
                <a:endParaRPr lang="en-US" dirty="0" smtClean="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l="-1260" t="-26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50</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3120342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Industrial Applications </a:t>
            </a:r>
            <a:r>
              <a:rPr lang="en-US" dirty="0">
                <a:latin typeface="Times New Roman" pitchFamily="18" charset="0"/>
                <a:cs typeface="Times New Roman" pitchFamily="18" charset="0"/>
              </a:rPr>
              <a:t>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smtClean="0">
                <a:latin typeface="Times New Roman" pitchFamily="18" charset="0"/>
                <a:cs typeface="Times New Roman" pitchFamily="18" charset="0"/>
              </a:rPr>
              <a:t>Ferrite loaded </a:t>
            </a:r>
            <a:r>
              <a:rPr lang="en-US" dirty="0" err="1" smtClean="0">
                <a:latin typeface="Times New Roman" pitchFamily="18" charset="0"/>
                <a:cs typeface="Times New Roman" pitchFamily="18" charset="0"/>
              </a:rPr>
              <a:t>Microstrip</a:t>
            </a:r>
            <a:r>
              <a:rPr lang="en-US" smtClean="0">
                <a:latin typeface="Times New Roman" pitchFamily="18" charset="0"/>
                <a:cs typeface="Times New Roman" pitchFamily="18" charset="0"/>
              </a:rPr>
              <a:t> Patch </a:t>
            </a:r>
            <a:r>
              <a:rPr lang="en-US" dirty="0" smtClean="0">
                <a:latin typeface="Times New Roman" pitchFamily="18" charset="0"/>
                <a:cs typeface="Times New Roman" pitchFamily="18" charset="0"/>
              </a:rPr>
              <a:t>Antennas, Directional </a:t>
            </a:r>
            <a:r>
              <a:rPr lang="en-US" dirty="0">
                <a:latin typeface="Times New Roman" pitchFamily="18" charset="0"/>
                <a:cs typeface="Times New Roman" pitchFamily="18" charset="0"/>
              </a:rPr>
              <a:t>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Magnetic Energy Minimization Problem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226040" cy="5032375"/>
              </a:xfrm>
            </p:spPr>
            <p:txBody>
              <a:bodyPr>
                <a:normAutofit fontScale="62500" lnSpcReduction="20000"/>
              </a:bodyPr>
              <a:lstStyle/>
              <a:p>
                <a:pPr marL="0" indent="0">
                  <a:buNone/>
                </a:pPr>
                <a:r>
                  <a:rPr lang="en-US" dirty="0" smtClean="0">
                    <a:latin typeface="Times New Roman" panose="02020603050405020304" pitchFamily="18" charset="0"/>
                    <a:cs typeface="Times New Roman" panose="02020603050405020304" pitchFamily="18" charset="0"/>
                  </a:rPr>
                  <a:t>Brown’s Equations (1962) dictate energy minimization:</a:t>
                </a:r>
              </a:p>
              <a:p>
                <a:r>
                  <a:rPr lang="en-US" dirty="0" smtClean="0">
                    <a:latin typeface="Times New Roman" panose="02020603050405020304" pitchFamily="18" charset="0"/>
                    <a:cs typeface="Times New Roman" panose="02020603050405020304" pitchFamily="18" charset="0"/>
                  </a:rPr>
                  <a:t>Exchange Energy: Interactions with neighboring spins. The derivative of magnetization must be minimized i.e. the neighbouring spins must be aligned.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𝑒𝑥𝑐h</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𝐴</m:t>
                      </m:r>
                      <m:nary>
                        <m:naryPr>
                          <m:chr m:val="∭"/>
                          <m:limLoc m:val="undOvr"/>
                          <m:subHide m:val="on"/>
                          <m:supHide m:val="on"/>
                          <m:ctrlPr>
                            <a:rPr lang="en-US" b="0" i="1" smtClean="0">
                              <a:latin typeface="Cambria Math" panose="02040503050406030204" pitchFamily="18" charset="0"/>
                              <a:cs typeface="Times New Roman" panose="02020603050405020304" pitchFamily="18" charset="0"/>
                            </a:rPr>
                          </m:ctrlPr>
                        </m:naryPr>
                        <m:sub/>
                        <m:sup/>
                        <m:e>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d>
                                <m:dPr>
                                  <m:begChr m:val="|"/>
                                  <m:endChr m:val="|"/>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b="0" i="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𝑚</m:t>
                                      </m:r>
                                    </m:e>
                                    <m:sub>
                                      <m:r>
                                        <a:rPr lang="en-US" b="0" i="1" smtClean="0">
                                          <a:latin typeface="Cambria Math" panose="02040503050406030204" pitchFamily="18" charset="0"/>
                                          <a:cs typeface="Times New Roman" panose="02020603050405020304" pitchFamily="18" charset="0"/>
                                        </a:rPr>
                                        <m:t>𝑥</m:t>
                                      </m:r>
                                    </m:sub>
                                  </m:sSub>
                                </m:e>
                              </m:d>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begChr m:val="|"/>
                                  <m:endChr m:val="|"/>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a:rPr lang="en-US">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𝑚</m:t>
                                      </m:r>
                                    </m:e>
                                    <m:sub>
                                      <m:r>
                                        <a:rPr lang="en-US" b="0" i="1" smtClean="0">
                                          <a:latin typeface="Cambria Math" panose="02040503050406030204" pitchFamily="18" charset="0"/>
                                          <a:cs typeface="Times New Roman" panose="02020603050405020304" pitchFamily="18" charset="0"/>
                                        </a:rPr>
                                        <m:t>𝑦</m:t>
                                      </m:r>
                                    </m:sub>
                                  </m:sSub>
                                </m:e>
                              </m:d>
                            </m:e>
                            <m:sup>
                              <m:r>
                                <a:rPr lang="en-US" i="1">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begChr m:val="|"/>
                                  <m:endChr m:val="|"/>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a:rPr lang="en-US">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𝑚</m:t>
                                      </m:r>
                                    </m:e>
                                    <m:sub>
                                      <m:r>
                                        <a:rPr lang="en-US" b="0" i="1" smtClean="0">
                                          <a:latin typeface="Cambria Math" panose="02040503050406030204" pitchFamily="18" charset="0"/>
                                          <a:cs typeface="Times New Roman" panose="02020603050405020304" pitchFamily="18" charset="0"/>
                                        </a:rPr>
                                        <m:t>𝑧</m:t>
                                      </m:r>
                                    </m:sub>
                                  </m:sSub>
                                </m:e>
                              </m:d>
                            </m:e>
                            <m:sup>
                              <m:r>
                                <a:rPr lang="en-US" i="1">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𝑑𝑉</m:t>
                          </m:r>
                        </m:e>
                      </m:nary>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Anisotropy Energy: Difficulty of Alignment depends on the direction. The dot product of Magnetization with direction is a nonlinear function due to crystal structure. Spins must align along the easy direction.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𝑎𝑛𝑖𝑠</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𝐾</m:t>
                      </m:r>
                      <m:nary>
                        <m:naryPr>
                          <m:chr m:val="∭"/>
                          <m:limLoc m:val="undOvr"/>
                          <m:subHide m:val="on"/>
                          <m:supHide m:val="on"/>
                          <m:ctrlPr>
                            <a:rPr lang="en-US" i="1" smtClean="0">
                              <a:latin typeface="Cambria Math" panose="02040503050406030204" pitchFamily="18" charset="0"/>
                              <a:cs typeface="Times New Roman" panose="02020603050405020304" pitchFamily="18" charset="0"/>
                            </a:rPr>
                          </m:ctrlPr>
                        </m:naryPr>
                        <m:sub/>
                        <m:sup/>
                        <m:e>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m:t>
                              </m:r>
                            </m:e>
                            <m:sub>
                              <m:r>
                                <a:rPr lang="en-US" b="0" i="1" smtClean="0">
                                  <a:latin typeface="Cambria Math" panose="02040503050406030204" pitchFamily="18" charset="0"/>
                                  <a:cs typeface="Times New Roman" panose="02020603050405020304" pitchFamily="18" charset="0"/>
                                </a:rPr>
                                <m:t>𝑎𝑛𝑖𝑠</m:t>
                              </m:r>
                            </m:sub>
                          </m:sSub>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𝒎</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𝒖</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𝑑𝑉</m:t>
                          </m:r>
                        </m:e>
                      </m:nary>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Zeeman Energy: Interaction with external applied field (</a:t>
                </a:r>
                <a:r>
                  <a:rPr lang="en-US" dirty="0" err="1" smtClean="0">
                    <a:latin typeface="Times New Roman" panose="02020603050405020304" pitchFamily="18" charset="0"/>
                    <a:cs typeface="Times New Roman" panose="02020603050405020304" pitchFamily="18" charset="0"/>
                  </a:rPr>
                  <a:t>H</a:t>
                </a:r>
                <a:r>
                  <a:rPr lang="en-US" sz="1700" dirty="0" err="1" smtClean="0">
                    <a:latin typeface="Times New Roman" panose="02020603050405020304" pitchFamily="18" charset="0"/>
                    <a:cs typeface="Times New Roman" panose="02020603050405020304" pitchFamily="18" charset="0"/>
                  </a:rPr>
                  <a:t>applied</a:t>
                </a:r>
                <a:r>
                  <a:rPr lang="en-US" dirty="0" smtClean="0">
                    <a:latin typeface="Times New Roman" panose="02020603050405020304" pitchFamily="18" charset="0"/>
                    <a:cs typeface="Times New Roman" panose="02020603050405020304" pitchFamily="18" charset="0"/>
                  </a:rPr>
                  <a:t>). </a:t>
                </a:r>
                <a:endParaRPr lang="en-US" i="1" dirty="0" smtClean="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𝑍𝑒𝑒𝑚𝑎𝑛</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b="0" i="1" smtClean="0">
                              <a:latin typeface="Cambria Math" panose="02040503050406030204" pitchFamily="18" charset="0"/>
                              <a:cs typeface="Times New Roman" panose="02020603050405020304" pitchFamily="18" charset="0"/>
                            </a:rPr>
                            <m:t>0</m:t>
                          </m:r>
                        </m:sub>
                      </m:sSub>
                      <m:nary>
                        <m:naryPr>
                          <m:chr m:val="∭"/>
                          <m:limLoc m:val="undOvr"/>
                          <m:subHide m:val="on"/>
                          <m:supHide m:val="on"/>
                          <m:ctrlPr>
                            <a:rPr lang="en-US" i="1" smtClean="0">
                              <a:latin typeface="Cambria Math" panose="02040503050406030204" pitchFamily="18" charset="0"/>
                              <a:cs typeface="Times New Roman" panose="02020603050405020304" pitchFamily="18" charset="0"/>
                            </a:rPr>
                          </m:ctrlPr>
                        </m:naryPr>
                        <m:sub/>
                        <m:sup/>
                        <m:e>
                          <m:r>
                            <a:rPr lang="en-US" b="1" i="1" smtClean="0">
                              <a:latin typeface="Cambria Math" panose="02040503050406030204" pitchFamily="18" charset="0"/>
                              <a:cs typeface="Times New Roman" panose="02020603050405020304" pitchFamily="18" charset="0"/>
                            </a:rPr>
                            <m:t>𝑴</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𝑯</m:t>
                              </m:r>
                            </m:e>
                            <m:sub>
                              <m:r>
                                <a:rPr lang="en-US" b="0" i="1" smtClean="0">
                                  <a:latin typeface="Cambria Math" panose="02040503050406030204" pitchFamily="18" charset="0"/>
                                  <a:cs typeface="Times New Roman" panose="02020603050405020304" pitchFamily="18" charset="0"/>
                                </a:rPr>
                                <m:t>𝑎𝑝𝑝𝑙𝑖𝑒𝑑</m:t>
                              </m:r>
                            </m:sub>
                          </m:sSub>
                          <m:r>
                            <a:rPr lang="en-US" b="0" i="1" smtClean="0">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𝑑𝑉</m:t>
                          </m:r>
                        </m:e>
                      </m:nary>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Demagnetizing Field (dipole-dipole) Energy: The field due to net magnetic moment of bound volume/ surface magnetic poles. Long distance interaction between spins leads to favorable configurations.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0" i="1" smtClean="0">
                              <a:latin typeface="Cambria Math" panose="02040503050406030204" pitchFamily="18" charset="0"/>
                              <a:cs typeface="Times New Roman" panose="02020603050405020304" pitchFamily="18" charset="0"/>
                            </a:rPr>
                            <m:t>𝑑𝑒𝑚𝑎𝑔</m:t>
                          </m:r>
                        </m:sub>
                      </m:sSub>
                      <m:r>
                        <a:rPr lang="en-US" i="1">
                          <a:latin typeface="Cambria Math" panose="02040503050406030204" pitchFamily="18" charset="0"/>
                          <a:cs typeface="Times New Roman" panose="02020603050405020304" pitchFamily="18" charset="0"/>
                        </a:rPr>
                        <m:t>=−</m:t>
                      </m:r>
                      <m:f>
                        <m:fPr>
                          <m:ctrlPr>
                            <a:rPr lang="en-US" i="1" smtClean="0">
                              <a:latin typeface="Cambria Math" panose="02040503050406030204" pitchFamily="18" charset="0"/>
                              <a:cs typeface="Times New Roman" panose="02020603050405020304" pitchFamily="18" charset="0"/>
                            </a:rPr>
                          </m:ctrlPr>
                        </m:fPr>
                        <m:num>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𝜇</m:t>
                              </m:r>
                            </m:e>
                            <m:sub>
                              <m:r>
                                <a:rPr lang="en-US" i="1">
                                  <a:latin typeface="Cambria Math" panose="02040503050406030204" pitchFamily="18" charset="0"/>
                                  <a:cs typeface="Times New Roman" panose="02020603050405020304" pitchFamily="18" charset="0"/>
                                </a:rPr>
                                <m:t>0</m:t>
                              </m:r>
                            </m:sub>
                          </m:sSub>
                        </m:num>
                        <m:den>
                          <m:r>
                            <a:rPr lang="en-US" b="0" i="1" smtClean="0">
                              <a:latin typeface="Cambria Math" panose="02040503050406030204" pitchFamily="18" charset="0"/>
                              <a:cs typeface="Times New Roman" panose="02020603050405020304" pitchFamily="18" charset="0"/>
                            </a:rPr>
                            <m:t>2</m:t>
                          </m:r>
                        </m:den>
                      </m:f>
                      <m:nary>
                        <m:naryPr>
                          <m:chr m:val="∭"/>
                          <m:limLoc m:val="undOvr"/>
                          <m:subHide m:val="on"/>
                          <m:supHide m:val="on"/>
                          <m:ctrlPr>
                            <a:rPr lang="en-US" i="1" smtClean="0">
                              <a:latin typeface="Cambria Math" panose="02040503050406030204" pitchFamily="18" charset="0"/>
                              <a:cs typeface="Times New Roman" panose="02020603050405020304" pitchFamily="18" charset="0"/>
                            </a:rPr>
                          </m:ctrlPr>
                        </m:naryPr>
                        <m:sub/>
                        <m:sup/>
                        <m:e>
                          <m:r>
                            <a:rPr lang="en-US" b="1" i="1">
                              <a:latin typeface="Cambria Math" panose="02040503050406030204" pitchFamily="18" charset="0"/>
                              <a:cs typeface="Times New Roman" panose="02020603050405020304" pitchFamily="18" charset="0"/>
                            </a:rPr>
                            <m:t>𝑴</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𝑯</m:t>
                              </m:r>
                            </m:e>
                            <m:sub>
                              <m:r>
                                <a:rPr lang="en-US" i="1">
                                  <a:latin typeface="Cambria Math" panose="02040503050406030204" pitchFamily="18" charset="0"/>
                                  <a:cs typeface="Times New Roman" panose="02020603050405020304" pitchFamily="18" charset="0"/>
                                </a:rPr>
                                <m:t>𝑑</m:t>
                              </m:r>
                            </m:sub>
                          </m:sSub>
                          <m:r>
                            <a:rPr lang="en-US" i="1">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𝑑𝑉</m:t>
                          </m:r>
                        </m:e>
                      </m:nary>
                    </m:oMath>
                  </m:oMathPara>
                </a14:m>
                <a:endParaRPr lang="en-US" dirty="0">
                  <a:latin typeface="Times New Roman" panose="02020603050405020304" pitchFamily="18" charset="0"/>
                  <a:cs typeface="Times New Roman" panose="02020603050405020304" pitchFamily="18" charset="0"/>
                </a:endParaRPr>
              </a:p>
              <a:p>
                <a:pPr marL="514350" indent="-514350">
                  <a:buAutoNum type="arabicPeriod"/>
                </a:pPr>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226040" cy="5032375"/>
              </a:xfrm>
              <a:blipFill>
                <a:blip r:embed="rId2"/>
                <a:stretch>
                  <a:fillRect l="-537" t="-205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60</a:t>
            </a:fld>
            <a:endParaRPr lang="en-US"/>
          </a:p>
        </p:txBody>
      </p:sp>
    </p:spTree>
    <p:extLst>
      <p:ext uri="{BB962C8B-B14F-4D97-AF65-F5344CB8AC3E}">
        <p14:creationId xmlns:p14="http://schemas.microsoft.com/office/powerpoint/2010/main" val="17493056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8344989" cy="4530725"/>
              </a:xfrm>
            </p:spPr>
            <p:txBody>
              <a:bodyPr>
                <a:normAutofit lnSpcReduction="10000"/>
              </a:bodyPr>
              <a:lstStyle/>
              <a:p>
                <a:pPr lvl="0">
                  <a:lnSpc>
                    <a:spcPct val="120000"/>
                  </a:lnSpc>
                </a:pPr>
                <a:r>
                  <a:rPr lang="en-US" dirty="0" smtClean="0">
                    <a:latin typeface="Times New Roman" panose="02020603050405020304" pitchFamily="18" charset="0"/>
                    <a:cs typeface="Times New Roman" panose="02020603050405020304" pitchFamily="18" charset="0"/>
                  </a:rPr>
                  <a:t>Landau-</a:t>
                </a:r>
                <a:r>
                  <a:rPr lang="en-US" dirty="0" err="1">
                    <a:latin typeface="Times New Roman" panose="02020603050405020304" pitchFamily="18" charset="0"/>
                    <a:cs typeface="Times New Roman" panose="02020603050405020304" pitchFamily="18" charset="0"/>
                  </a:rPr>
                  <a:t>Lifshitz</a:t>
                </a:r>
                <a:r>
                  <a:rPr lang="en-US" dirty="0">
                    <a:latin typeface="Times New Roman" panose="02020603050405020304" pitchFamily="18" charset="0"/>
                    <a:cs typeface="Times New Roman" panose="02020603050405020304" pitchFamily="18" charset="0"/>
                  </a:rPr>
                  <a:t>-Gilbert model (1955) describes the </a:t>
                </a:r>
                <a:r>
                  <a:rPr lang="en-US" dirty="0" smtClean="0">
                    <a:latin typeface="Times New Roman" panose="02020603050405020304" pitchFamily="18" charset="0"/>
                    <a:cs typeface="Times New Roman" panose="02020603050405020304" pitchFamily="18" charset="0"/>
                  </a:rPr>
                  <a:t>damped </a:t>
                </a:r>
                <a:r>
                  <a:rPr lang="en-US" dirty="0" err="1" smtClean="0">
                    <a:latin typeface="Times New Roman" panose="02020603050405020304" pitchFamily="18" charset="0"/>
                    <a:cs typeface="Times New Roman" panose="02020603050405020304" pitchFamily="18" charset="0"/>
                  </a:rPr>
                  <a:t>precessional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motion of saturated magnetic dipoles in a </a:t>
                </a:r>
                <a:r>
                  <a:rPr lang="en-US" dirty="0" smtClean="0">
                    <a:latin typeface="Times New Roman" panose="02020603050405020304" pitchFamily="18" charset="0"/>
                    <a:cs typeface="Times New Roman" panose="02020603050405020304" pitchFamily="18" charset="0"/>
                  </a:rPr>
                  <a:t>static bias magnetic field. </a:t>
                </a:r>
                <a:endParaRPr lang="en-US" dirty="0">
                  <a:latin typeface="Times New Roman" panose="02020603050405020304" pitchFamily="18"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1" i="1">
                          <a:latin typeface="Cambria Math" panose="02040503050406030204" pitchFamily="18" charset="0"/>
                          <a:ea typeface="Cambria Math" panose="02040503050406030204" pitchFamily="18" charset="0"/>
                        </a:rPr>
                        <m:t>𝑴</m:t>
                      </m:r>
                      <m:r>
                        <a:rPr lang="en-US"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𝑯</m:t>
                          </m:r>
                        </m:e>
                        <m:sub>
                          <m:r>
                            <a:rPr lang="en-US" b="1" i="1" smtClean="0">
                              <a:latin typeface="Cambria Math" panose="02040503050406030204" pitchFamily="18" charset="0"/>
                              <a:ea typeface="Cambria Math" panose="02040503050406030204" pitchFamily="18" charset="0"/>
                            </a:rPr>
                            <m:t>𝒆𝒇𝒇</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1" i="1" smtClean="0">
                          <a:latin typeface="Cambria Math" panose="02040503050406030204" pitchFamily="18" charset="0"/>
                          <a:ea typeface="Cambria Math" panose="02040503050406030204" pitchFamily="18" charset="0"/>
                        </a:rPr>
                        <m:t>𝑴</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oMath>
                  </m:oMathPara>
                </a14:m>
                <a:endParaRPr lang="en-US" b="1" dirty="0">
                  <a:latin typeface="Times New Roman" panose="02020603050405020304" pitchFamily="18" charset="0"/>
                  <a:cs typeface="Times New Roman" panose="02020603050405020304" pitchFamily="18" charset="0"/>
                </a:endParaRPr>
              </a:p>
              <a:p>
                <a:pPr marL="0" indent="0">
                  <a:lnSpc>
                    <a:spcPct val="120000"/>
                  </a:lnSpc>
                  <a:buNone/>
                </a:pPr>
                <a14:m>
                  <m:oMath xmlns:m="http://schemas.openxmlformats.org/officeDocument/2006/math">
                    <m:r>
                      <a:rPr lang="en-US" b="1" i="1">
                        <a:latin typeface="Cambria Math" panose="02040503050406030204" pitchFamily="18" charset="0"/>
                      </a:rPr>
                      <m:t>𝑴</m:t>
                    </m:r>
                  </m:oMath>
                </a14:m>
                <a:r>
                  <a:rPr lang="en-US" dirty="0">
                    <a:latin typeface="Times New Roman" panose="02020603050405020304" pitchFamily="18" charset="0"/>
                    <a:cs typeface="Times New Roman" panose="02020603050405020304" pitchFamily="18" charset="0"/>
                  </a:rPr>
                  <a:t>describes the linear deviation of magnetization from its static equilibrium value. </a:t>
                </a:r>
                <a:r>
                  <a:rPr lang="en-US" b="1" dirty="0" smtClean="0">
                    <a:latin typeface="Times New Roman" panose="02020603050405020304" pitchFamily="18" charset="0"/>
                    <a:cs typeface="Times New Roman" panose="02020603050405020304" pitchFamily="18" charset="0"/>
                  </a:rPr>
                  <a:t>M </a:t>
                </a:r>
                <a:r>
                  <a:rPr lang="en-US" dirty="0" err="1" smtClean="0">
                    <a:latin typeface="Times New Roman" panose="02020603050405020304" pitchFamily="18" charset="0"/>
                    <a:cs typeface="Times New Roman" panose="02020603050405020304" pitchFamily="18" charset="0"/>
                  </a:rPr>
                  <a:t>Precesses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occurs around </a:t>
                </a:r>
                <a:r>
                  <a:rPr lang="en-US" dirty="0" smtClean="0">
                    <a:latin typeface="Times New Roman" panose="02020603050405020304" pitchFamily="18" charset="0"/>
                    <a:cs typeface="Times New Roman" panose="02020603050405020304" pitchFamily="18" charset="0"/>
                  </a:rPr>
                  <a:t>the effective Magnetic Field Intensity </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𝑯</m:t>
                        </m:r>
                      </m:e>
                      <m:sub>
                        <m:r>
                          <a:rPr lang="en-US" b="1" i="1">
                            <a:latin typeface="Cambria Math" panose="02040503050406030204" pitchFamily="18" charset="0"/>
                            <a:ea typeface="Cambria Math" panose="02040503050406030204" pitchFamily="18" charset="0"/>
                          </a:rPr>
                          <m:t>𝒆𝒇𝒇</m:t>
                        </m:r>
                      </m:sub>
                    </m:sSub>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𝛾</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represents </a:t>
                </a: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a:t>
                </a:r>
                <a:r>
                  <a:rPr lang="en-US" dirty="0" smtClean="0">
                    <a:latin typeface="Times New Roman" panose="02020603050405020304" pitchFamily="18" charset="0"/>
                    <a:cs typeface="Times New Roman" panose="02020603050405020304" pitchFamily="18" charset="0"/>
                  </a:rPr>
                  <a:t>Gilbert </a:t>
                </a:r>
                <a:r>
                  <a:rPr lang="en-US" dirty="0">
                    <a:latin typeface="Times New Roman" panose="02020603050405020304" pitchFamily="18" charset="0"/>
                    <a:cs typeface="Times New Roman" panose="02020603050405020304" pitchFamily="18" charset="0"/>
                  </a:rPr>
                  <a:t>damping </a:t>
                </a:r>
                <a:r>
                  <a:rPr lang="en-US" dirty="0" smtClean="0">
                    <a:latin typeface="Times New Roman" panose="02020603050405020304" pitchFamily="18" charset="0"/>
                    <a:cs typeface="Times New Roman" panose="02020603050405020304" pitchFamily="18" charset="0"/>
                  </a:rPr>
                  <a:t>factor. </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8344989" cy="4530725"/>
              </a:xfrm>
              <a:blipFill>
                <a:blip r:embed="rId2"/>
                <a:stretch>
                  <a:fillRect l="-1535" t="-1075" r="-1389" b="-268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pic>
        <p:nvPicPr>
          <p:cNvPr id="2050" name="Picture 2" descr="https://upload.wikimedia.org/wikipedia/commons/e/ec/Damped_Magnetization_Preces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189" y="2711652"/>
            <a:ext cx="2295525"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Larmor Precession Frequency for Gyromagnetic materials placed in a static magnetic field has the relation: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62</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a:t>
                          </a:r>
                          <a:r>
                            <a:rPr lang="en-US" baseline="0" dirty="0"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Dispersion of Gyromagnetic Susceptibility</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0714" cy="4351338"/>
              </a:xfrm>
            </p:spPr>
            <p:txBody>
              <a:bodyPr>
                <a:normAutofit fontScale="70000" lnSpcReduction="20000"/>
              </a:bodyPr>
              <a:lstStyle/>
              <a:p>
                <a:pPr>
                  <a:lnSpc>
                    <a:spcPct val="120000"/>
                  </a:lnSpc>
                </a:pPr>
                <a:r>
                  <a:rPr lang="en-US" dirty="0">
                    <a:latin typeface="Times New Roman" pitchFamily="18" charset="0"/>
                    <a:cs typeface="Times New Roman" pitchFamily="18" charset="0"/>
                  </a:rPr>
                  <a:t>For ferromagnetic media biased in the z-direction </a:t>
                </a:r>
                <a:r>
                  <a:rPr lang="en-US" b="1" dirty="0">
                    <a:latin typeface="Times New Roman" pitchFamily="18" charset="0"/>
                    <a:cs typeface="Times New Roman" pitchFamily="18" charset="0"/>
                  </a:rPr>
                  <a:t>b=</a:t>
                </a:r>
                <a:r>
                  <a:rPr lang="en-US" dirty="0">
                    <a:latin typeface="Times New Roman" panose="02020603050405020304" pitchFamily="18" charset="0"/>
                    <a:cs typeface="Times New Roman" panose="02020603050405020304" pitchFamily="18" charset="0"/>
                  </a:rPr>
                  <a:t>1 </a:t>
                </a:r>
                <a14:m>
                  <m:oMath xmlns:m="http://schemas.openxmlformats.org/officeDocument/2006/math">
                    <m:acc>
                      <m:accPr>
                        <m:chr m:val="̂"/>
                        <m:ctrlPr>
                          <a:rPr lang="en-US" b="1" i="1">
                            <a:latin typeface="Cambria Math" panose="02040503050406030204" pitchFamily="18" charset="0"/>
                            <a:cs typeface="Times New Roman" pitchFamily="18" charset="0"/>
                          </a:rPr>
                        </m:ctrlPr>
                      </m:accPr>
                      <m:e>
                        <m:r>
                          <a:rPr lang="en-US" b="1" i="1">
                            <a:latin typeface="Cambria Math" panose="02040503050406030204" pitchFamily="18" charset="0"/>
                            <a:cs typeface="Times New Roman" pitchFamily="18" charset="0"/>
                          </a:rPr>
                          <m:t>𝒛</m:t>
                        </m:r>
                      </m:e>
                    </m:acc>
                  </m:oMath>
                </a14:m>
                <a:r>
                  <a:rPr lang="en-US" dirty="0">
                    <a:latin typeface="Times New Roman" panose="02020603050405020304" pitchFamily="18" charset="0"/>
                    <a:cs typeface="Times New Roman" panose="02020603050405020304" pitchFamily="18" charset="0"/>
                  </a:rPr>
                  <a:t>, a non-diagonal susceptibility tensor is used to relate Magnetization and Field intensity </a:t>
                </a:r>
                <a:r>
                  <a:rPr lang="en-US" b="1" dirty="0">
                    <a:latin typeface="Times New Roman" pitchFamily="18" charset="0"/>
                    <a:cs typeface="Times New Roman" pitchFamily="18" charset="0"/>
                  </a:rPr>
                  <a:t>M</a:t>
                </a:r>
                <a:r>
                  <a:rPr lang="en-US" dirty="0">
                    <a:latin typeface="Times New Roman" panose="02020603050405020304" pitchFamily="18" charset="0"/>
                    <a:cs typeface="Times New Roman" panose="02020603050405020304" pitchFamily="18" charset="0"/>
                  </a:rPr>
                  <a:t>=</a:t>
                </a:r>
                <a:r>
                  <a:rPr lang="en-US" dirty="0"/>
                  <a:t>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b="1" dirty="0">
                    <a:latin typeface="Times New Roman" pitchFamily="18" charset="0"/>
                    <a:cs typeface="Times New Roman" pitchFamily="18" charset="0"/>
                  </a:rPr>
                  <a:t>H</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mr>
                        </m:m>
                      </m:e>
                    </m:d>
                    <m:r>
                      <a:rPr lang="en-US" b="1" i="1">
                        <a:latin typeface="Cambria Math" panose="02040503050406030204" pitchFamily="18" charset="0"/>
                      </a:rPr>
                      <m:t>𝑯</m:t>
                    </m:r>
                  </m:oMath>
                </a14:m>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0" indent="0" algn="ctr">
                  <a:buNone/>
                </a:pPr>
                <a:endParaRPr lang="en-US" dirty="0" smtClean="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a:latin typeface="Times New Roman" panose="02020603050405020304" pitchFamily="18" charset="0"/>
                    <a:cs typeface="Times New Roman" panose="02020603050405020304" pitchFamily="18" charset="0"/>
                  </a:rPr>
                  <a:t>=</a:t>
                </a:r>
                <a14:m>
                  <m:oMath xmlns:m="http://schemas.openxmlformats.org/officeDocument/2006/math">
                    <m:f>
                      <m:fPr>
                        <m:ctrlPr>
                          <a:rPr lang="en-US" i="1" dirty="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den>
                    </m:f>
                  </m:oMath>
                </a14:m>
                <a:r>
                  <a:rPr lang="en-US" dirty="0">
                    <a:latin typeface="Times New Roman" panose="02020603050405020304" pitchFamily="18" charset="0"/>
                    <a:cs typeface="Times New Roman" panose="02020603050405020304" pitchFamily="18" charset="0"/>
                  </a:rPr>
                  <a:t> , </a:t>
                </a:r>
                <a:endParaRPr lang="en-US" i="1" dirty="0" smtClean="0">
                  <a:latin typeface="Cambria Math" panose="02040503050406030204" pitchFamily="18" charset="0"/>
                </a:endParaRPr>
              </a:p>
              <a:p>
                <a:pPr marL="0" indent="0" algn="ctr">
                  <a:buNone/>
                </a:pPr>
                <a:endParaRPr lang="en-US" i="1" dirty="0" smtClean="0">
                  <a:latin typeface="Cambria Math" panose="02040503050406030204" pitchFamily="18" charset="0"/>
                </a:endParaRPr>
              </a:p>
              <a:p>
                <a:pPr marL="0" indent="0" algn="ctr">
                  <a:buNone/>
                </a:pPr>
                <a14:m>
                  <m:oMath xmlns:m="http://schemas.openxmlformats.org/officeDocument/2006/math">
                    <m:r>
                      <a:rPr lang="en-US" i="1">
                        <a:latin typeface="Cambria Math" panose="02040503050406030204" pitchFamily="18" charset="0"/>
                      </a:rPr>
                      <m:t>𝜂</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i="1" dirty="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e>
                          <m:sup>
                            <m:r>
                              <a:rPr lang="en-US" i="1">
                                <a:latin typeface="Cambria Math" panose="02040503050406030204" pitchFamily="18" charset="0"/>
                              </a:rPr>
                              <m:t>2</m:t>
                            </m:r>
                          </m:sup>
                        </m:sSup>
                      </m:den>
                    </m:f>
                  </m:oMath>
                </a14:m>
                <a:r>
                  <a:rPr lang="en-US"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a:latin typeface="Times New Roman" panose="02020603050405020304" pitchFamily="18" charset="0"/>
                    <a:cs typeface="Times New Roman" panose="02020603050405020304" pitchFamily="18" charset="0"/>
                  </a:rPr>
                  <a:t>=</a:t>
                </a:r>
                <a14:m>
                  <m:oMath xmlns:m="http://schemas.openxmlformats.org/officeDocument/2006/math">
                    <m:r>
                      <a:rPr lang="en-US" i="1" dirty="0">
                        <a:latin typeface="Cambria Math" panose="02040503050406030204" pitchFamily="18" charset="0"/>
                        <a:cs typeface="Times New Roman" pitchFamily="18" charset="0"/>
                      </a:rPr>
                      <m:t>0</m:t>
                    </m:r>
                  </m:oMath>
                </a14:m>
                <a:endParaRPr lang="en-US" dirty="0">
                  <a:latin typeface="Times New Roman" pitchFamily="18" charset="0"/>
                  <a:cs typeface="Times New Roman"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0714" cy="4351338"/>
              </a:xfrm>
              <a:blipFill>
                <a:blip r:embed="rId2"/>
                <a:stretch>
                  <a:fillRect l="-1061" t="-7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63</a:t>
            </a:fld>
            <a:endParaRPr lang="en-US"/>
          </a:p>
        </p:txBody>
      </p:sp>
      <p:pic>
        <p:nvPicPr>
          <p:cNvPr id="6" name="Picture 5"/>
          <p:cNvPicPr>
            <a:picLocks noChangeAspect="1"/>
          </p:cNvPicPr>
          <p:nvPr/>
        </p:nvPicPr>
        <p:blipFill>
          <a:blip r:embed="rId3"/>
          <a:stretch>
            <a:fillRect/>
          </a:stretch>
        </p:blipFill>
        <p:spPr>
          <a:xfrm>
            <a:off x="6205132" y="1983967"/>
            <a:ext cx="5453170" cy="4034654"/>
          </a:xfrm>
          <a:prstGeom prst="rect">
            <a:avLst/>
          </a:prstGeom>
          <a:ln>
            <a:solidFill>
              <a:schemeClr val="tx1"/>
            </a:solidFill>
          </a:ln>
        </p:spPr>
      </p:pic>
    </p:spTree>
    <p:extLst>
      <p:ext uri="{BB962C8B-B14F-4D97-AF65-F5344CB8AC3E}">
        <p14:creationId xmlns:p14="http://schemas.microsoft.com/office/powerpoint/2010/main" val="544688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smtClean="0">
                    <a:latin typeface="Times New Roman" pitchFamily="18" charset="0"/>
                    <a:cs typeface="Times New Roman" pitchFamily="18" charset="0"/>
                  </a:rPr>
                  <a:t>A pulse transformer was simulated in MEEP simulator. A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used for the simulation.</a:t>
                </a:r>
              </a:p>
              <a:p>
                <a:r>
                  <a:rPr lang="en-US" dirty="0" smtClean="0">
                    <a:latin typeface="Times New Roman" pitchFamily="18" charset="0"/>
                    <a:cs typeface="Times New Roman" pitchFamily="18" charset="0"/>
                  </a:rPr>
                  <a:t>The microwave frequency 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522"/>
            <a:ext cx="10515600" cy="1325563"/>
          </a:xfrm>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Magnetic Transmission Line Model for 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67</a:t>
            </a:fld>
            <a:endParaRPr lang="en-US"/>
          </a:p>
        </p:txBody>
      </p:sp>
      <p:sp>
        <p:nvSpPr>
          <p:cNvPr id="9" name="Content Placeholder 8"/>
          <p:cNvSpPr>
            <a:spLocks noGrp="1"/>
          </p:cNvSpPr>
          <p:nvPr>
            <p:ph idx="1"/>
          </p:nvPr>
        </p:nvSpPr>
        <p:spPr>
          <a:xfrm>
            <a:off x="613418" y="1711301"/>
            <a:ext cx="4719477" cy="4351338"/>
          </a:xfrm>
        </p:spPr>
        <p:txBody>
          <a:bodyPr>
            <a:normAutofit/>
          </a:bodyPr>
          <a:lstStyle/>
          <a:p>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buNone/>
            </a:pPr>
            <a:endParaRPr lang="en-US" dirty="0"/>
          </a:p>
          <a:p>
            <a:endParaRPr lang="en-US" dirty="0"/>
          </a:p>
        </p:txBody>
      </p:sp>
      <p:pic>
        <p:nvPicPr>
          <p:cNvPr id="6" name="Picture 5"/>
          <p:cNvPicPr/>
          <p:nvPr/>
        </p:nvPicPr>
        <p:blipFill>
          <a:blip r:embed="rId2"/>
          <a:stretch>
            <a:fillRect/>
          </a:stretch>
        </p:blipFill>
        <p:spPr>
          <a:xfrm>
            <a:off x="5984299" y="1585311"/>
            <a:ext cx="5536701" cy="2420938"/>
          </a:xfrm>
          <a:prstGeom prst="rect">
            <a:avLst/>
          </a:prstGeom>
          <a:ln>
            <a:solidFill>
              <a:schemeClr val="tx1"/>
            </a:solidFill>
          </a:ln>
        </p:spPr>
      </p:pic>
      <p:pic>
        <p:nvPicPr>
          <p:cNvPr id="7" name="Content Placeholder 5"/>
          <p:cNvPicPr>
            <a:picLocks/>
          </p:cNvPicPr>
          <p:nvPr/>
        </p:nvPicPr>
        <p:blipFill>
          <a:blip r:embed="rId3"/>
          <a:stretch>
            <a:fillRect/>
          </a:stretch>
        </p:blipFill>
        <p:spPr>
          <a:xfrm>
            <a:off x="5970577" y="4180681"/>
            <a:ext cx="5564143" cy="208708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68</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p:sp>
        <p:nvSpPr>
          <p:cNvPr id="3" name="TextBox 2"/>
          <p:cNvSpPr txBox="1"/>
          <p:nvPr/>
        </p:nvSpPr>
        <p:spPr>
          <a:xfrm>
            <a:off x="512716" y="2333215"/>
            <a:ext cx="5248003" cy="3046988"/>
          </a:xfrm>
          <a:prstGeom prst="rect">
            <a:avLst/>
          </a:prstGeom>
          <a:noFill/>
        </p:spPr>
        <p:txBody>
          <a:bodyPr wrap="square" rtlCol="0">
            <a:spAutoFit/>
          </a:bodyPr>
          <a:lstStyle/>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96000" y="2211636"/>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smtClean="0">
                <a:latin typeface="Times New Roman" pitchFamily="18" charset="0"/>
                <a:cs typeface="Times New Roman" pitchFamily="18" charset="0"/>
              </a:rPr>
              <a:t>Industrial Applications </a:t>
            </a:r>
            <a:r>
              <a:rPr lang="en-US" dirty="0">
                <a:latin typeface="Times New Roman" pitchFamily="18" charset="0"/>
                <a:cs typeface="Times New Roman" pitchFamily="18" charset="0"/>
              </a:rPr>
              <a:t>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70</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99575" y="5950577"/>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a:t>
            </a: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10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71</a:t>
            </a:fld>
            <a:endParaRPr lang="en-US"/>
          </a:p>
        </p:txBody>
      </p:sp>
      <p:pic>
        <p:nvPicPr>
          <p:cNvPr id="7" name="Picture 6"/>
          <p:cNvPicPr>
            <a:picLocks noChangeAspect="1"/>
          </p:cNvPicPr>
          <p:nvPr/>
        </p:nvPicPr>
        <p:blipFill>
          <a:blip r:embed="rId2"/>
          <a:stretch>
            <a:fillRect/>
          </a:stretch>
        </p:blipFill>
        <p:spPr>
          <a:xfrm>
            <a:off x="5832920" y="2282066"/>
            <a:ext cx="5555359" cy="3482906"/>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72</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73</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74</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896394" cy="407509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transverse </a:t>
                </a:r>
                <a:r>
                  <a:rPr lang="en-US" sz="2400" b="1" dirty="0" smtClean="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 ﬁeld lines are </a:t>
                </a:r>
                <a:r>
                  <a:rPr lang="en-US" sz="2400" dirty="0">
                    <a:latin typeface="Times New Roman" panose="02020603050405020304" pitchFamily="18" charset="0"/>
                    <a:cs typeface="Times New Roman" panose="02020603050405020304" pitchFamily="18" charset="0"/>
                  </a:rPr>
                  <a:t>closed, encircling the magnetic </a:t>
                </a:r>
                <a:r>
                  <a:rPr lang="en-US" sz="2400" dirty="0" smtClean="0">
                    <a:latin typeface="Times New Roman" panose="02020603050405020304" pitchFamily="18" charset="0"/>
                    <a:cs typeface="Times New Roman" panose="02020603050405020304" pitchFamily="18" charset="0"/>
                  </a:rPr>
                  <a:t>wire.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transverse </a:t>
                </a:r>
                <a:r>
                  <a:rPr lang="en-US" sz="2400" b="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 ﬁeld lines </a:t>
                </a:r>
                <a:r>
                  <a:rPr lang="en-US" sz="2400" dirty="0">
                    <a:latin typeface="Times New Roman" panose="02020603050405020304" pitchFamily="18" charset="0"/>
                    <a:cs typeface="Times New Roman" panose="02020603050405020304" pitchFamily="18" charset="0"/>
                  </a:rPr>
                  <a:t>are open, starting </a:t>
                </a:r>
                <a:r>
                  <a:rPr lang="en-US" sz="2400" dirty="0" smtClean="0">
                    <a:latin typeface="Times New Roman" panose="02020603050405020304" pitchFamily="18" charset="0"/>
                    <a:cs typeface="Times New Roman" panose="02020603050405020304" pitchFamily="18" charset="0"/>
                  </a:rPr>
                  <a:t>at </a:t>
                </a:r>
                <a:r>
                  <a:rPr lang="en-US" sz="2400" dirty="0">
                    <a:latin typeface="Times New Roman" panose="02020603050405020304" pitchFamily="18" charset="0"/>
                    <a:cs typeface="Times New Roman" panose="02020603050405020304" pitchFamily="18" charset="0"/>
                  </a:rPr>
                  <a:t>the magnetic </a:t>
                </a:r>
                <a:r>
                  <a:rPr lang="en-US" sz="2400" dirty="0" smtClean="0">
                    <a:latin typeface="Times New Roman" panose="02020603050405020304" pitchFamily="18" charset="0"/>
                    <a:cs typeface="Times New Roman" panose="02020603050405020304" pitchFamily="18" charset="0"/>
                  </a:rPr>
                  <a:t>wire.</a:t>
                </a:r>
                <a:endParaRPr lang="en-US" sz="2400" b="0" dirty="0" smtClean="0">
                  <a:latin typeface="Times New Roman" panose="02020603050405020304" pitchFamily="18" charset="0"/>
                  <a:cs typeface="Times New Roman" panose="02020603050405020304" pitchFamily="18" charset="0"/>
                </a:endParaRPr>
              </a:p>
              <a:p>
                <a:r>
                  <a:rPr lang="en-US" sz="24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I</m:t>
                          </m:r>
                        </m:e>
                        <m:sub>
                          <m:r>
                            <m:rPr>
                              <m:sty m:val="p"/>
                            </m:rPr>
                            <a:rPr lang="en-US" sz="2400" b="0" i="0" smtClean="0">
                              <a:latin typeface="Cambria Math" panose="02040503050406030204" pitchFamily="18" charset="0"/>
                            </a:rPr>
                            <m:t>m</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disp</m:t>
                          </m:r>
                        </m:sub>
                      </m:sSub>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dΦ</m:t>
                          </m:r>
                        </m:num>
                        <m:den>
                          <m:r>
                            <m:rPr>
                              <m:sty m:val="p"/>
                            </m:rPr>
                            <a:rPr lang="en-US" sz="2400" b="0" i="0" smtClean="0">
                              <a:latin typeface="Cambria Math" panose="02040503050406030204" pitchFamily="18" charset="0"/>
                            </a:rPr>
                            <m:t>dt</m:t>
                          </m:r>
                        </m:den>
                      </m:f>
                      <m:r>
                        <a:rPr lang="en-US" sz="2400" b="0" i="1" smtClean="0">
                          <a:latin typeface="Cambria Math" panose="02040503050406030204" pitchFamily="18" charset="0"/>
                        </a:rPr>
                        <m:t>=−</m:t>
                      </m:r>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𝑬</m:t>
                          </m:r>
                          <m:r>
                            <a:rPr lang="en-US" sz="2400" b="1" i="1">
                              <a:latin typeface="Cambria Math" panose="02040503050406030204" pitchFamily="18" charset="0"/>
                            </a:rPr>
                            <m:t>.</m:t>
                          </m:r>
                          <m:r>
                            <a:rPr lang="en-US" sz="2400" b="1" i="1">
                              <a:latin typeface="Cambria Math" panose="02040503050406030204" pitchFamily="18" charset="0"/>
                            </a:rPr>
                            <m:t>𝒅𝒍</m:t>
                          </m:r>
                        </m:e>
                      </m:nary>
                    </m:oMath>
                  </m:oMathPara>
                </a14:m>
                <a:endParaRPr lang="en-US" sz="2400" b="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2. Magnetic Voltage</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𝑟</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𝑑𝑟</m:t>
                          </m:r>
                        </m:e>
                      </m:nary>
                    </m:oMath>
                  </m:oMathPara>
                </a14:m>
                <a:endParaRPr lang="en-US" sz="2400" b="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896394" cy="4075090"/>
              </a:xfrm>
              <a:prstGeom prst="rect">
                <a:avLst/>
              </a:prstGeom>
              <a:blipFill>
                <a:blip r:embed="rId3"/>
                <a:stretch>
                  <a:fillRect l="-1993" t="-1196" r="-3362"/>
                </a:stretch>
              </a:blipFill>
            </p:spPr>
            <p:txBody>
              <a:bodyPr/>
              <a:lstStyle/>
              <a:p>
                <a:r>
                  <a:rPr lang="en-US">
                    <a:noFill/>
                  </a:rPr>
                  <a:t> </a:t>
                </a:r>
              </a:p>
            </p:txBody>
          </p:sp>
        </mc:Fallback>
      </mc:AlternateContent>
    </p:spTree>
    <p:extLst>
      <p:ext uri="{BB962C8B-B14F-4D97-AF65-F5344CB8AC3E}">
        <p14:creationId xmlns:p14="http://schemas.microsoft.com/office/powerpoint/2010/main" val="19666087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431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𝑹𝒆</m:t>
                      </m:r>
                      <m:r>
                        <a:rPr lang="en-US" b="1" i="1" smtClean="0">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r>
                        <a:rPr lang="en-US" b="1" i="1" smtClean="0">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238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82066"/>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4739640" cy="4351338"/>
              </a:xfrm>
            </p:spPr>
            <p:txBody>
              <a:bodyPr>
                <a:normAutofit/>
              </a:bodyPr>
              <a:lstStyle/>
              <a:p>
                <a:pPr marL="285750" indent="-285750"/>
                <a:r>
                  <a:rPr lang="en-US" dirty="0" smtClean="0">
                    <a:latin typeface="Times New Roman" panose="02020603050405020304" pitchFamily="18" charset="0"/>
                    <a:cs typeface="Times New Roman" panose="02020603050405020304" pitchFamily="18" charset="0"/>
                  </a:rPr>
                  <a:t>The phase velocity and group velocity have the following relation:</a:t>
                </a: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smtClean="0">
                              <a:latin typeface="Cambria Math" panose="02040503050406030204" pitchFamily="18" charset="0"/>
                              <a:ea typeface="Cambria Math" panose="02040503050406030204" pitchFamily="18" charset="0"/>
                            </a:rPr>
                            <m:t>ω</m:t>
                          </m:r>
                        </m:num>
                        <m:den>
                          <m:r>
                            <m:rPr>
                              <m:sty m:val="p"/>
                            </m:rPr>
                            <a:rPr lang="en-US" i="0" smtClean="0">
                              <a:latin typeface="Cambria Math" panose="02040503050406030204" pitchFamily="18" charset="0"/>
                              <a:ea typeface="Cambria Math" panose="02040503050406030204" pitchFamily="18" charset="0"/>
                            </a:rPr>
                            <m:t>β</m:t>
                          </m:r>
                        </m:den>
                      </m:f>
                      <m:r>
                        <a:rPr lang="en-US" b="0" i="0" smtClean="0">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rPr>
                          </m:ctrlPr>
                        </m:sSubPr>
                        <m:e>
                          <m:r>
                            <m:rPr>
                              <m:sty m:val="p"/>
                            </m:rPr>
                            <a:rPr lang="en-US" i="0">
                              <a:latin typeface="Cambria Math" panose="02040503050406030204" pitchFamily="18" charset="0"/>
                            </a:rPr>
                            <m:t>v</m:t>
                          </m:r>
                        </m:e>
                        <m:sub>
                          <m:r>
                            <m:rPr>
                              <m:sty m:val="p"/>
                            </m:rPr>
                            <a:rPr lang="en-US" b="0" i="0" smtClean="0">
                              <a:latin typeface="Cambria Math" panose="02040503050406030204" pitchFamily="18" charset="0"/>
                            </a:rPr>
                            <m:t>g</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b="0" i="0" smtClean="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ω</m:t>
                          </m:r>
                        </m:num>
                        <m:den>
                          <m:r>
                            <m:rPr>
                              <m:sty m:val="p"/>
                            </m:rPr>
                            <a:rPr lang="en-US" i="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β</m:t>
                          </m:r>
                        </m:den>
                      </m:f>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Super-luminal phase velocity is exhibited near 100 </a:t>
                </a:r>
                <a:r>
                  <a:rPr lang="en-US" dirty="0" err="1"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 The group velocity is </a:t>
                </a:r>
                <a14:m>
                  <m:oMath xmlns:m="http://schemas.openxmlformats.org/officeDocument/2006/math">
                    <m:sSup>
                      <m:sSupPr>
                        <m:ctrlPr>
                          <a:rPr lang="en-US" i="1" smtClean="0">
                            <a:latin typeface="Cambria Math" panose="02040503050406030204" pitchFamily="18" charset="0"/>
                          </a:rPr>
                        </m:ctrlPr>
                      </m:sSupPr>
                      <m:e>
                        <m:r>
                          <a:rPr lang="en-US" b="0" i="0" smtClean="0">
                            <a:latin typeface="Cambria Math" panose="02040503050406030204" pitchFamily="18" charset="0"/>
                          </a:rPr>
                          <m:t>10</m:t>
                        </m:r>
                      </m:e>
                      <m:sup>
                        <m:r>
                          <a:rPr lang="en-US" b="0" i="0" smtClean="0">
                            <a:latin typeface="Cambria Math" panose="02040503050406030204" pitchFamily="18" charset="0"/>
                          </a:rPr>
                          <m:t>8</m:t>
                        </m:r>
                      </m:sup>
                    </m:sSup>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s</m:t>
                    </m:r>
                  </m:oMath>
                </a14:m>
                <a:r>
                  <a:rPr lang="en-US" dirty="0" smtClean="0">
                    <a:latin typeface="Times New Roman" panose="02020603050405020304" pitchFamily="18" charset="0"/>
                    <a:cs typeface="Times New Roman" panose="02020603050405020304" pitchFamily="18" charset="0"/>
                  </a:rPr>
                  <a:t> below 100MHz but it decreases after 100MHz.</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4739640" cy="4351338"/>
              </a:xfrm>
              <a:blipFill>
                <a:blip r:embed="rId2"/>
                <a:stretch>
                  <a:fillRect l="-2317" t="-2521" r="-308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p:pic>
        <p:nvPicPr>
          <p:cNvPr id="6" name="Picture 5"/>
          <p:cNvPicPr>
            <a:picLocks noChangeAspect="1"/>
          </p:cNvPicPr>
          <p:nvPr/>
        </p:nvPicPr>
        <p:blipFill>
          <a:blip r:embed="rId3"/>
          <a:stretch>
            <a:fillRect/>
          </a:stretch>
        </p:blipFill>
        <p:spPr>
          <a:xfrm>
            <a:off x="5798441" y="2407514"/>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733412"/>
              </a:xfrm>
              <a:prstGeom prst="rect">
                <a:avLst/>
              </a:prstGeom>
            </p:spPr>
            <p:txBody>
              <a:bodyPr wrap="square">
                <a:spAutoFit/>
              </a:bodyPr>
              <a:lstStyle/>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wave impedance is given by</a:t>
                </a:r>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a:rPr>
                              <m:t>𝐸</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smtClean="0">
                                <a:latin typeface="Cambria Math" panose="02040503050406030204" pitchFamily="18" charset="0"/>
                              </a:rPr>
                            </m:ctrlPr>
                          </m:sSubPr>
                          <m:e>
                            <m:r>
                              <a:rPr lang="en-US" sz="2800" b="0" i="1" smtClean="0">
                                <a:latin typeface="Cambria Math"/>
                              </a:rPr>
                              <m:t>𝐻</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den>
                    </m:f>
                    <m:r>
                      <a:rPr lang="en-US" sz="2800" b="0" i="1" smtClean="0">
                        <a:latin typeface="Cambria Math"/>
                      </a:rPr>
                      <m:t>=</m:t>
                    </m:r>
                    <m:f>
                      <m:fPr>
                        <m:ctrlPr>
                          <a:rPr lang="en-US" sz="2800" i="1" smtClean="0">
                            <a:latin typeface="Cambria Math" panose="02040503050406030204" pitchFamily="18" charset="0"/>
                          </a:rPr>
                        </m:ctrlPr>
                      </m:fPr>
                      <m:num>
                        <m:sSub>
                          <m:sSubPr>
                            <m:ctrlPr>
                              <a:rPr lang="en-US" sz="2800" i="1">
                                <a:latin typeface="Cambria Math" panose="02040503050406030204" pitchFamily="18" charset="0"/>
                              </a:rPr>
                            </m:ctrlPr>
                          </m:sSubPr>
                          <m:e>
                            <m:r>
                              <m:rPr>
                                <m:sty m:val="p"/>
                              </m:rPr>
                              <a:rPr lang="en-US" sz="2800">
                                <a:latin typeface="Cambria Math" panose="02040503050406030204" pitchFamily="18" charset="0"/>
                              </a:rPr>
                              <m:t>V</m:t>
                            </m:r>
                          </m:e>
                          <m:sub>
                            <m:r>
                              <m:rPr>
                                <m:sty m:val="p"/>
                              </m:rPr>
                              <a:rPr lang="en-US" sz="2800">
                                <a:latin typeface="Cambria Math" panose="02040503050406030204" pitchFamily="18" charset="0"/>
                              </a:rPr>
                              <m:t>m</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I</m:t>
                            </m:r>
                          </m:e>
                          <m:sub>
                            <m:r>
                              <m:rPr>
                                <m:sty m:val="p"/>
                              </m:rPr>
                              <a:rPr lang="en-US" sz="2800">
                                <a:latin typeface="Cambria Math" panose="02040503050406030204" pitchFamily="18" charset="0"/>
                              </a:rPr>
                              <m:t>m</m:t>
                            </m:r>
                            <m:r>
                              <a:rPr lang="en-US" sz="2800">
                                <a:latin typeface="Cambria Math" panose="02040503050406030204" pitchFamily="18" charset="0"/>
                              </a:rPr>
                              <m:t>,</m:t>
                            </m:r>
                            <m:r>
                              <m:rPr>
                                <m:sty m:val="p"/>
                              </m:rPr>
                              <a:rPr lang="en-US" sz="2800">
                                <a:latin typeface="Cambria Math" panose="02040503050406030204" pitchFamily="18" charset="0"/>
                              </a:rPr>
                              <m:t>disp</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den>
                    </m:f>
                  </m:oMath>
                </a14:m>
                <a:endParaRPr lang="en-US" sz="2800" i="1" dirty="0" smtClean="0">
                  <a:latin typeface="Cambria Math" panose="02040503050406030204" pitchFamily="18" charset="0"/>
                </a:endParaRPr>
              </a:p>
              <a:p>
                <a:pPr algn="ctr"/>
                <a:endParaRPr lang="en-US" sz="2800" dirty="0" smtClean="0"/>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b="0" i="0" smtClean="0">
                        <a:latin typeface="Cambria Math" panose="02040503050406030204" pitchFamily="18" charset="0"/>
                      </a:rPr>
                      <m:t>=</m:t>
                    </m:r>
                    <m:rad>
                      <m:radPr>
                        <m:degHide m:val="on"/>
                        <m:ctrlPr>
                          <a:rPr lang="en-US" sz="2800" i="1" smtClean="0">
                            <a:latin typeface="Cambria Math" panose="02040503050406030204" pitchFamily="18" charset="0"/>
                          </a:rPr>
                        </m:ctrlPr>
                      </m:radPr>
                      <m:deg/>
                      <m:e>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𝑍</m:t>
                                </m:r>
                              </m:e>
                              <m:sub>
                                <m:r>
                                  <a:rPr lang="en-US" sz="2800" b="0" i="1" smtClean="0">
                                    <a:latin typeface="Cambria Math" panose="02040503050406030204" pitchFamily="18" charset="0"/>
                                  </a:rPr>
                                  <m:t>𝑇</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𝐿</m:t>
                                </m:r>
                              </m:sub>
                            </m:sSub>
                          </m:den>
                        </m:f>
                      </m:e>
                    </m:rad>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m:rPr>
                                <m:sty m:val="p"/>
                              </m:rPr>
                              <a:rPr lang="en-US" sz="2800">
                                <a:latin typeface="Cambria Math" panose="02040503050406030204" pitchFamily="18" charset="0"/>
                              </a:rPr>
                              <m:t>jωμ</m:t>
                            </m:r>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σ</m:t>
                                </m:r>
                              </m:e>
                              <m:sub>
                                <m:r>
                                  <m:rPr>
                                    <m:sty m:val="p"/>
                                  </m:rPr>
                                  <a:rPr lang="en-US" sz="2800">
                                    <a:latin typeface="Cambria Math" panose="02040503050406030204" pitchFamily="18" charset="0"/>
                                  </a:rPr>
                                  <m:t>e</m:t>
                                </m:r>
                              </m:sub>
                            </m:sSub>
                            <m:r>
                              <a:rPr lang="en-US" sz="2800">
                                <a:latin typeface="Cambria Math" panose="02040503050406030204" pitchFamily="18" charset="0"/>
                              </a:rPr>
                              <m:t>+</m:t>
                            </m:r>
                            <m:r>
                              <m:rPr>
                                <m:sty m:val="p"/>
                              </m:rPr>
                              <a:rPr lang="en-US" sz="2800">
                                <a:latin typeface="Cambria Math" panose="02040503050406030204" pitchFamily="18" charset="0"/>
                              </a:rPr>
                              <m:t>jωε</m:t>
                            </m:r>
                          </m:den>
                        </m:f>
                      </m:e>
                    </m:rad>
                  </m:oMath>
                </a14:m>
                <a:endParaRPr lang="en-US" sz="2800" dirty="0" smtClean="0"/>
              </a:p>
              <a:p>
                <a:pPr algn="ctr"/>
                <a:endParaRPr lang="en-US" sz="2800" dirty="0"/>
              </a:p>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impedance drops progressively as the permeability decreases.</a:t>
                </a:r>
                <a:endParaRPr 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733412"/>
              </a:xfrm>
              <a:prstGeom prst="rect">
                <a:avLst/>
              </a:prstGeom>
              <a:blipFill>
                <a:blip r:embed="rId2"/>
                <a:stretch>
                  <a:fillRect l="-2059" t="-1287" r="-1030" b="-257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253053" y="2233279"/>
            <a:ext cx="5100747" cy="3828469"/>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80</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961383"/>
            <a:ext cx="5100747" cy="3828469"/>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81</a:t>
            </a:fld>
            <a:endParaRPr lang="en-US">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8" name="TextBox 7"/>
              <p:cNvSpPr txBox="1"/>
              <p:nvPr/>
            </p:nvSpPr>
            <p:spPr>
              <a:xfrm>
                <a:off x="579847" y="2295673"/>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p:sp>
            <p:nvSpPr>
              <p:cNvPr id="8" name="TextBox 7"/>
              <p:cNvSpPr txBox="1">
                <a:spLocks noRot="1" noChangeAspect="1" noMove="1" noResize="1" noEditPoints="1" noAdjustHandles="1" noChangeArrowheads="1" noChangeShapeType="1" noTextEdit="1"/>
              </p:cNvSpPr>
              <p:nvPr/>
            </p:nvSpPr>
            <p:spPr>
              <a:xfrm>
                <a:off x="579847" y="2295673"/>
                <a:ext cx="4841240" cy="2760307"/>
              </a:xfrm>
              <a:prstGeom prst="rect">
                <a:avLst/>
              </a:prstGeom>
              <a:blipFill>
                <a:blip r:embed="rId2"/>
                <a:stretch>
                  <a:fillRect l="-1637" t="-177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969101"/>
            <a:ext cx="5100747" cy="3828469"/>
          </a:xfrm>
          <a:prstGeom prst="rect">
            <a:avLst/>
          </a:prstGeom>
          <a:ln>
            <a:solidFill>
              <a:schemeClr val="tx1"/>
            </a:solidFill>
          </a:ln>
        </p:spPr>
      </p:pic>
      <p:sp>
        <p:nvSpPr>
          <p:cNvPr id="6" name="Footer Placeholder 3"/>
          <p:cNvSpPr>
            <a:spLocks noGrp="1"/>
          </p:cNvSpPr>
          <p:nvPr>
            <p:ph type="ftr" sz="quarter" idx="11"/>
          </p:nvPr>
        </p:nvSpPr>
        <p:spPr>
          <a:xfrm>
            <a:off x="3363687" y="6356350"/>
            <a:ext cx="4114800" cy="365125"/>
          </a:xfrm>
        </p:spPr>
        <p:txBody>
          <a:bodyPr/>
          <a:lstStyle/>
          <a:p>
            <a:r>
              <a:rPr lang="en-US" dirty="0" smtClean="0"/>
              <a:t>Modeling and Simulation of Magnetic Transmission Lines</a:t>
            </a:r>
            <a:endParaRPr lang="en-US" dirty="0"/>
          </a:p>
        </p:txBody>
      </p:sp>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Ferromagnetic Resonance in Saturated Gyromagnetic material</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4"/>
            <a:ext cx="10515600" cy="4895851"/>
          </a:xfrm>
        </p:spPr>
        <p:txBody>
          <a:bodyPr>
            <a:normAutofit fontScale="92500"/>
          </a:bodyPr>
          <a:lstStyle/>
          <a:p>
            <a:r>
              <a:rPr lang="en-US" dirty="0">
                <a:latin typeface="Times New Roman" panose="02020603050405020304" pitchFamily="18" charset="0"/>
                <a:cs typeface="Times New Roman" panose="02020603050405020304" pitchFamily="18" charset="0"/>
              </a:rPr>
              <a:t>Ferromagnetic </a:t>
            </a:r>
            <a:r>
              <a:rPr lang="en-US" dirty="0" smtClean="0">
                <a:latin typeface="Times New Roman" panose="02020603050405020304" pitchFamily="18" charset="0"/>
                <a:cs typeface="Times New Roman" panose="02020603050405020304" pitchFamily="18" charset="0"/>
              </a:rPr>
              <a:t>resonance is </a:t>
            </a:r>
            <a:r>
              <a:rPr lang="en-US" dirty="0">
                <a:latin typeface="Times New Roman" panose="02020603050405020304" pitchFamily="18" charset="0"/>
                <a:cs typeface="Times New Roman" panose="02020603050405020304" pitchFamily="18" charset="0"/>
              </a:rPr>
              <a:t>coupling between an electromagnetic wave and the magnetization of a medium through which it passes. This coupling induces a significant loss of power of the wave. The power is absorbed by the </a:t>
            </a:r>
            <a:r>
              <a:rPr lang="en-US" dirty="0" err="1">
                <a:latin typeface="Times New Roman" panose="02020603050405020304" pitchFamily="18" charset="0"/>
                <a:cs typeface="Times New Roman" panose="02020603050405020304" pitchFamily="18" charset="0"/>
              </a:rPr>
              <a:t>precessing</a:t>
            </a:r>
            <a:r>
              <a:rPr lang="en-US" dirty="0">
                <a:latin typeface="Times New Roman" panose="02020603050405020304" pitchFamily="18" charset="0"/>
                <a:cs typeface="Times New Roman" panose="02020603050405020304" pitchFamily="18" charset="0"/>
              </a:rPr>
              <a:t> magnetization </a:t>
            </a:r>
            <a:r>
              <a:rPr lang="en-US" dirty="0" smtClean="0">
                <a:latin typeface="Times New Roman" panose="02020603050405020304" pitchFamily="18" charset="0"/>
                <a:cs typeface="Times New Roman" panose="02020603050405020304" pitchFamily="18" charset="0"/>
              </a:rPr>
              <a:t>of </a:t>
            </a:r>
            <a:r>
              <a:rPr lang="en-US" dirty="0">
                <a:latin typeface="Times New Roman" panose="02020603050405020304" pitchFamily="18" charset="0"/>
                <a:cs typeface="Times New Roman" panose="02020603050405020304" pitchFamily="18" charset="0"/>
              </a:rPr>
              <a:t>the material and lost as heat.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this coupling to occur, the frequency of the incident wave must be equal to the precession frequency of the magnetization (Larmor frequency</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FMR spectroscopic technique is a standard tool for probing spin waves and spin dynamics. FMR probes the sample magnetization resulting from the magnetic moments of dipolar-coupled but unpaired electrons.</a:t>
            </a:r>
          </a:p>
          <a:p>
            <a:r>
              <a:rPr lang="en-US" dirty="0" smtClean="0">
                <a:latin typeface="Times New Roman" panose="02020603050405020304" pitchFamily="18" charset="0"/>
                <a:cs typeface="Times New Roman" panose="02020603050405020304" pitchFamily="18" charset="0"/>
              </a:rPr>
              <a:t>The FMR resonance is also the basis of various high-frequency electronic devices, such as resonance isolators or circulators.</a:t>
            </a:r>
          </a:p>
          <a:p>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82</a:t>
            </a:fld>
            <a:endParaRPr lang="en-US"/>
          </a:p>
        </p:txBody>
      </p:sp>
    </p:spTree>
    <p:extLst>
      <p:ext uri="{BB962C8B-B14F-4D97-AF65-F5344CB8AC3E}">
        <p14:creationId xmlns:p14="http://schemas.microsoft.com/office/powerpoint/2010/main" val="35452336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10978"/>
          </a:xfrm>
        </p:spPr>
        <p:txBody>
          <a:bodyPr>
            <a:normAutofit fontScale="90000"/>
          </a:bodyPr>
          <a:lstStyle/>
          <a:p>
            <a:r>
              <a:rPr lang="en-US" dirty="0" smtClean="0">
                <a:latin typeface="Times New Roman" panose="02020603050405020304" pitchFamily="18" charset="0"/>
                <a:cs typeface="Times New Roman" panose="02020603050405020304" pitchFamily="18" charset="0"/>
              </a:rPr>
              <a:t>3.3. Gyromagnetic Precession due to Sinusoidal Source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83</a:t>
            </a:fld>
            <a:endParaRPr lang="en-US"/>
          </a:p>
        </p:txBody>
      </p:sp>
      <p:pic>
        <p:nvPicPr>
          <p:cNvPr id="3" name="Picture 2"/>
          <p:cNvPicPr>
            <a:picLocks noChangeAspect="1"/>
          </p:cNvPicPr>
          <p:nvPr/>
        </p:nvPicPr>
        <p:blipFill rotWithShape="1">
          <a:blip r:embed="rId2"/>
          <a:srcRect l="49352"/>
          <a:stretch/>
        </p:blipFill>
        <p:spPr>
          <a:xfrm>
            <a:off x="7158446" y="2123458"/>
            <a:ext cx="4195354" cy="4232892"/>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838200" y="2123458"/>
            <a:ext cx="5721105" cy="4232892"/>
          </a:xfrm>
          <a:prstGeom prst="rect">
            <a:avLst/>
          </a:prstGeom>
          <a:ln>
            <a:solidFill>
              <a:schemeClr val="tx1"/>
            </a:solidFill>
          </a:ln>
        </p:spPr>
      </p:pic>
      <p:sp>
        <p:nvSpPr>
          <p:cNvPr id="6" name="TextBox 5"/>
          <p:cNvSpPr txBox="1"/>
          <p:nvPr/>
        </p:nvSpPr>
        <p:spPr>
          <a:xfrm>
            <a:off x="949448" y="1619794"/>
            <a:ext cx="9732151"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The Polarization of the incident linearly Polarized wave changes as it moves across the saturated ferrite.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425194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anose="02020603050405020304" pitchFamily="18" charset="0"/>
                <a:cs typeface="Times New Roman" panose="02020603050405020304" pitchFamily="18" charset="0"/>
              </a:rPr>
              <a:t>3.3. Gyromagnetic </a:t>
            </a:r>
            <a:r>
              <a:rPr lang="en-US" dirty="0" smtClean="0">
                <a:latin typeface="Times New Roman" panose="02020603050405020304" pitchFamily="18" charset="0"/>
                <a:cs typeface="Times New Roman" panose="02020603050405020304" pitchFamily="18" charset="0"/>
              </a:rPr>
              <a:t>Resonance</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due to Gaussian Source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84</a:t>
            </a:fld>
            <a:endParaRPr lang="en-US"/>
          </a:p>
        </p:txBody>
      </p:sp>
      <p:pic>
        <p:nvPicPr>
          <p:cNvPr id="8" name="Content Placeholder 7"/>
          <p:cNvPicPr>
            <a:picLocks noGrp="1" noChangeAspect="1"/>
          </p:cNvPicPr>
          <p:nvPr>
            <p:ph idx="1"/>
          </p:nvPr>
        </p:nvPicPr>
        <p:blipFill>
          <a:blip r:embed="rId2"/>
          <a:stretch>
            <a:fillRect/>
          </a:stretch>
        </p:blipFill>
        <p:spPr>
          <a:xfrm>
            <a:off x="1295933" y="1690688"/>
            <a:ext cx="8897635" cy="4665662"/>
          </a:xfrm>
          <a:prstGeom prst="rect">
            <a:avLst/>
          </a:prstGeom>
          <a:ln>
            <a:solidFill>
              <a:schemeClr val="tx1"/>
            </a:solidFill>
          </a:ln>
        </p:spPr>
      </p:pic>
    </p:spTree>
    <p:extLst>
      <p:ext uri="{BB962C8B-B14F-4D97-AF65-F5344CB8AC3E}">
        <p14:creationId xmlns:p14="http://schemas.microsoft.com/office/powerpoint/2010/main" val="42085059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Intrinsic Impedance and Propagation Constant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85</a:t>
            </a:fld>
            <a:endParaRPr lang="en-US"/>
          </a:p>
        </p:txBody>
      </p:sp>
      <p:pic>
        <p:nvPicPr>
          <p:cNvPr id="8" name="Content Placeholder 7"/>
          <p:cNvPicPr>
            <a:picLocks noGrp="1" noChangeAspect="1"/>
          </p:cNvPicPr>
          <p:nvPr>
            <p:ph idx="1"/>
          </p:nvPr>
        </p:nvPicPr>
        <p:blipFill>
          <a:blip r:embed="rId2"/>
          <a:stretch>
            <a:fillRect/>
          </a:stretch>
        </p:blipFill>
        <p:spPr>
          <a:xfrm>
            <a:off x="498287" y="2776269"/>
            <a:ext cx="5555359" cy="3482906"/>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6096000" y="2776269"/>
            <a:ext cx="5555359" cy="3482906"/>
          </a:xfrm>
          <a:prstGeom prst="rect">
            <a:avLst/>
          </a:prstGeom>
          <a:ln>
            <a:solidFill>
              <a:schemeClr val="tx1"/>
            </a:solidFill>
          </a:ln>
        </p:spPr>
      </p:pic>
      <p:sp>
        <p:nvSpPr>
          <p:cNvPr id="3" name="Rectangle 2"/>
          <p:cNvSpPr/>
          <p:nvPr/>
        </p:nvSpPr>
        <p:spPr>
          <a:xfrm>
            <a:off x="753493" y="1709330"/>
            <a:ext cx="10600307" cy="830997"/>
          </a:xfrm>
          <a:prstGeom prst="rect">
            <a:avLst/>
          </a:prstGeom>
        </p:spPr>
        <p:txBody>
          <a:bodyPr wrap="square">
            <a:spAutoFit/>
          </a:bodyPr>
          <a:lstStyle/>
          <a:p>
            <a:r>
              <a:rPr lang="en-US" sz="2400" dirty="0" smtClean="0">
                <a:latin typeface="Times New Roman" panose="02020603050405020304" pitchFamily="18" charset="0"/>
                <a:cs typeface="Times New Roman" panose="02020603050405020304" pitchFamily="18" charset="0"/>
              </a:rPr>
              <a:t>The harmonic </a:t>
            </a:r>
            <a:r>
              <a:rPr lang="en-US" sz="2400" dirty="0">
                <a:latin typeface="Times New Roman" panose="02020603050405020304" pitchFamily="18" charset="0"/>
                <a:cs typeface="Times New Roman" panose="02020603050405020304" pitchFamily="18" charset="0"/>
              </a:rPr>
              <a:t>of the incident </a:t>
            </a:r>
            <a:r>
              <a:rPr lang="en-US" sz="2400" dirty="0" smtClean="0">
                <a:latin typeface="Times New Roman" panose="02020603050405020304" pitchFamily="18" charset="0"/>
                <a:cs typeface="Times New Roman" panose="02020603050405020304" pitchFamily="18" charset="0"/>
              </a:rPr>
              <a:t>Gaussian wave equal </a:t>
            </a:r>
            <a:r>
              <a:rPr lang="en-US" sz="2400" dirty="0">
                <a:latin typeface="Times New Roman" panose="02020603050405020304" pitchFamily="18" charset="0"/>
                <a:cs typeface="Times New Roman" panose="02020603050405020304" pitchFamily="18" charset="0"/>
              </a:rPr>
              <a:t>to the precession frequency of the magnetization (Larmor frequency</a:t>
            </a:r>
            <a:r>
              <a:rPr lang="en-US" sz="2400" dirty="0" smtClean="0">
                <a:latin typeface="Times New Roman" panose="02020603050405020304" pitchFamily="18" charset="0"/>
                <a:cs typeface="Times New Roman" panose="02020603050405020304" pitchFamily="18" charset="0"/>
              </a:rPr>
              <a:t>) gives rise to Gyromagnetic resonance.</a:t>
            </a:r>
            <a:endParaRPr lang="en-US" sz="2400" dirty="0"/>
          </a:p>
        </p:txBody>
      </p:sp>
    </p:spTree>
    <p:extLst>
      <p:ext uri="{BB962C8B-B14F-4D97-AF65-F5344CB8AC3E}">
        <p14:creationId xmlns:p14="http://schemas.microsoft.com/office/powerpoint/2010/main" val="4948599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Longitudinal Admittance and Transverse Impedance</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540641" y="2873444"/>
            <a:ext cx="5555359" cy="3482906"/>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86</a:t>
            </a:fld>
            <a:endParaRPr lang="en-US"/>
          </a:p>
        </p:txBody>
      </p:sp>
      <p:pic>
        <p:nvPicPr>
          <p:cNvPr id="8" name="Picture 7"/>
          <p:cNvPicPr>
            <a:picLocks noChangeAspect="1"/>
          </p:cNvPicPr>
          <p:nvPr/>
        </p:nvPicPr>
        <p:blipFill>
          <a:blip r:embed="rId3"/>
          <a:stretch>
            <a:fillRect/>
          </a:stretch>
        </p:blipFill>
        <p:spPr>
          <a:xfrm>
            <a:off x="6096000" y="2873444"/>
            <a:ext cx="5555359" cy="3482906"/>
          </a:xfrm>
          <a:prstGeom prst="rect">
            <a:avLst/>
          </a:prstGeom>
          <a:ln>
            <a:solidFill>
              <a:schemeClr val="tx1"/>
            </a:solidFill>
          </a:ln>
        </p:spPr>
      </p:pic>
      <p:sp>
        <p:nvSpPr>
          <p:cNvPr id="3" name="Rectangle 2"/>
          <p:cNvSpPr/>
          <p:nvPr/>
        </p:nvSpPr>
        <p:spPr>
          <a:xfrm>
            <a:off x="540641" y="1820401"/>
            <a:ext cx="11110718" cy="1015663"/>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During Gyromagnetic Resonance, the per unit length Longitudinal Admittance and Transverse Impedance spike. This leads to a severe increase in the power dissipation in the Ferrite sample. The Transverse Inductance increases and Longitudinal Capacitance drops so the Reactive power consumption increases.</a:t>
            </a:r>
            <a:endParaRPr lang="en-US" sz="2000" dirty="0"/>
          </a:p>
        </p:txBody>
      </p:sp>
    </p:spTree>
    <p:extLst>
      <p:ext uri="{BB962C8B-B14F-4D97-AF65-F5344CB8AC3E}">
        <p14:creationId xmlns:p14="http://schemas.microsoft.com/office/powerpoint/2010/main" val="36790749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88</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90</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2.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6395</TotalTime>
  <Words>4688</Words>
  <Application>Microsoft Office PowerPoint</Application>
  <PresentationFormat>Widescreen</PresentationFormat>
  <Paragraphs>767</Paragraphs>
  <Slides>93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Calibri</vt:lpstr>
      <vt:lpstr>Calibri Light</vt:lpstr>
      <vt:lpstr>Cambria Math</vt:lpstr>
      <vt:lpstr>Times New Roman</vt:lpstr>
      <vt:lpstr>Office Theme</vt:lpstr>
      <vt:lpstr>Modeling and Simulation of Magnetic Transmission Lines</vt:lpstr>
      <vt:lpstr>Research Objectives</vt:lpstr>
      <vt:lpstr>Presentation Outline</vt:lpstr>
      <vt:lpstr>1. Introduction to Magnetic Transmission</vt:lpstr>
      <vt:lpstr>1. Introduction to Magnetic Transmission Lines</vt:lpstr>
      <vt:lpstr>1. Industrial Applications of Magnetic Transmission Lines</vt:lpstr>
      <vt:lpstr>1. Industrial Applications of Magnetic Transmission Lines</vt:lpstr>
      <vt:lpstr>1.1. Introduction to Solid State Magnetism</vt:lpstr>
      <vt:lpstr>1.1. Magnetization and Permeability</vt:lpstr>
      <vt:lpstr>1.1. Properties of Magnetic Materials</vt:lpstr>
      <vt:lpstr>1.1. Sample Industrial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3.3. Per unit Length Transverse Inductance of Magnetic Transmission Line</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Dispersion of Permeability</vt:lpstr>
      <vt:lpstr>3.2. MEEP: Magnetic Energy Minimization Problem </vt:lpstr>
      <vt:lpstr>3.2. MEEP: Gyromagnetism</vt:lpstr>
      <vt:lpstr>3.2. MEEP: Gyromagnetism</vt:lpstr>
      <vt:lpstr>3.2. Dispersion of Gyromagnetic Susceptibility</vt:lpstr>
      <vt:lpstr>3.2. MEEP: Transmittance Spectra</vt:lpstr>
      <vt:lpstr>3.3. MEEP Simulation of Dispersive, Gyromagnetic Ferromagnetic Transmission Line </vt:lpstr>
      <vt:lpstr>3.3. MEEP Simulation for Magnetic Transmission Line</vt:lpstr>
      <vt:lpstr>3.3. Magnetic Transmission Line Model for Pulse Transformer</vt:lpstr>
      <vt:lpstr>3.3. Pulse Transformer Simulation in MEEP</vt:lpstr>
      <vt:lpstr>3.3. Geometry of Pulse Transformer</vt:lpstr>
      <vt:lpstr>3.3. Material Properties of MnZn Ferrite</vt:lpstr>
      <vt:lpstr>3.3. Soft Electric Gaussian Current Pulse</vt:lpstr>
      <vt:lpstr>3.3. Color map for Longitudinal Fields</vt:lpstr>
      <vt:lpstr>3.3. Color map for Transverse Fields</vt:lpstr>
      <vt:lpstr>3.3. Field Map for Magnetic Transmission Line</vt:lpstr>
      <vt:lpstr>3.3. Evolution of Magnetic Voltage and Current</vt:lpstr>
      <vt:lpstr>3.3. Evolution of Poynting Flux Density</vt:lpstr>
      <vt:lpstr>3.3. Propagation Constant of Magnetic Transmission Line</vt:lpstr>
      <vt:lpstr>3.3. Phase Velocity of Magnetic Transmission Line</vt:lpstr>
      <vt:lpstr>3.3. Intrinsic Wave Impedance of Magnetic Transmission Line</vt:lpstr>
      <vt:lpstr>3.3. Longitudinal Admittance of Magnetic Transmission Line</vt:lpstr>
      <vt:lpstr>3.3. Transverse Impedance of Magnetic Transmission Line</vt:lpstr>
      <vt:lpstr>3.3. Ferromagnetic Resonance in Saturated Gyromagnetic material</vt:lpstr>
      <vt:lpstr>3.3. Gyromagnetic Precession due to Sinusoidal Source</vt:lpstr>
      <vt:lpstr>3.3. Gyromagnetic Resonance due to Gaussian Source</vt:lpstr>
      <vt:lpstr>3.3. Intrinsic Impedance and Propagation Constant</vt:lpstr>
      <vt:lpstr>3.3. Longitudinal Admittance and Transverse Impedance</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1667</cp:revision>
  <dcterms:created xsi:type="dcterms:W3CDTF">2019-10-08T20:14:06Z</dcterms:created>
  <dcterms:modified xsi:type="dcterms:W3CDTF">2021-01-22T07:29:31Z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